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49" r:id="rId3"/>
    <p:sldId id="279" r:id="rId4"/>
    <p:sldId id="355" r:id="rId5"/>
    <p:sldId id="306" r:id="rId6"/>
    <p:sldId id="353" r:id="rId7"/>
    <p:sldId id="333" r:id="rId8"/>
    <p:sldId id="335" r:id="rId9"/>
    <p:sldId id="337" r:id="rId10"/>
    <p:sldId id="341" r:id="rId11"/>
    <p:sldId id="325" r:id="rId12"/>
    <p:sldId id="285" r:id="rId13"/>
    <p:sldId id="319" r:id="rId14"/>
    <p:sldId id="281" r:id="rId15"/>
    <p:sldId id="304" r:id="rId16"/>
    <p:sldId id="343" r:id="rId17"/>
    <p:sldId id="350" r:id="rId18"/>
    <p:sldId id="321" r:id="rId19"/>
    <p:sldId id="282" r:id="rId20"/>
    <p:sldId id="345" r:id="rId21"/>
    <p:sldId id="338" r:id="rId22"/>
    <p:sldId id="280" r:id="rId23"/>
    <p:sldId id="286" r:id="rId24"/>
    <p:sldId id="347" r:id="rId25"/>
    <p:sldId id="284" r:id="rId26"/>
    <p:sldId id="354" r:id="rId27"/>
    <p:sldId id="352" r:id="rId28"/>
  </p:sldIdLst>
  <p:sldSz cx="9144000" cy="6858000" type="screen4x3"/>
  <p:notesSz cx="7010400" cy="92964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0148"/>
    <a:srgbClr val="0A1F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0" autoAdjust="0"/>
    <p:restoredTop sz="94660"/>
  </p:normalViewPr>
  <p:slideViewPr>
    <p:cSldViewPr snapToGrid="0">
      <p:cViewPr>
        <p:scale>
          <a:sx n="74" d="100"/>
          <a:sy n="74" d="100"/>
        </p:scale>
        <p:origin x="-26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31465D-AFA6-4D5B-9FE4-743228C69D6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A798A5-6B79-4525-ABA4-3C5544881955}">
      <dgm:prSet phldrT="[Text]"/>
      <dgm:spPr/>
      <dgm:t>
        <a:bodyPr/>
        <a:lstStyle/>
        <a:p>
          <a:r>
            <a:rPr lang="en-US" dirty="0" smtClean="0"/>
            <a:t>UR</a:t>
          </a:r>
          <a:endParaRPr lang="en-US" dirty="0"/>
        </a:p>
      </dgm:t>
    </dgm:pt>
    <dgm:pt modelId="{78197F36-45F6-4E1D-AC76-F59E1149C66D}" type="parTrans" cxnId="{92707E17-8C32-4C54-8473-3F5204F028FD}">
      <dgm:prSet/>
      <dgm:spPr/>
      <dgm:t>
        <a:bodyPr/>
        <a:lstStyle/>
        <a:p>
          <a:endParaRPr lang="en-US"/>
        </a:p>
      </dgm:t>
    </dgm:pt>
    <dgm:pt modelId="{45B49B71-2515-407F-870D-BFA75735119E}" type="sibTrans" cxnId="{92707E17-8C32-4C54-8473-3F5204F028FD}">
      <dgm:prSet/>
      <dgm:spPr/>
      <dgm:t>
        <a:bodyPr/>
        <a:lstStyle/>
        <a:p>
          <a:endParaRPr lang="en-US"/>
        </a:p>
      </dgm:t>
    </dgm:pt>
    <dgm:pt modelId="{88687737-1AFB-4642-81D4-0C4FDCF20735}">
      <dgm:prSet phldrT="[Text]"/>
      <dgm:spPr/>
      <dgm:t>
        <a:bodyPr/>
        <a:lstStyle/>
        <a:p>
          <a:r>
            <a:rPr lang="en-US" dirty="0" smtClean="0"/>
            <a:t>Case management</a:t>
          </a:r>
          <a:endParaRPr lang="en-US" dirty="0"/>
        </a:p>
      </dgm:t>
    </dgm:pt>
    <dgm:pt modelId="{56198972-BD99-4C79-919F-8A4AEDE597B1}" type="parTrans" cxnId="{7737A982-A95A-421A-9ADA-F3AF4B7CC4E3}">
      <dgm:prSet/>
      <dgm:spPr/>
      <dgm:t>
        <a:bodyPr/>
        <a:lstStyle/>
        <a:p>
          <a:endParaRPr lang="en-US"/>
        </a:p>
      </dgm:t>
    </dgm:pt>
    <dgm:pt modelId="{4F63B631-D70D-4C55-B5E1-A2D917034317}" type="sibTrans" cxnId="{7737A982-A95A-421A-9ADA-F3AF4B7CC4E3}">
      <dgm:prSet/>
      <dgm:spPr/>
      <dgm:t>
        <a:bodyPr/>
        <a:lstStyle/>
        <a:p>
          <a:endParaRPr lang="en-US"/>
        </a:p>
      </dgm:t>
    </dgm:pt>
    <dgm:pt modelId="{1F69950B-FFCE-4BA1-82D4-8F3E0B46FDA6}">
      <dgm:prSet phldrT="[Text]"/>
      <dgm:spPr/>
      <dgm:t>
        <a:bodyPr/>
        <a:lstStyle/>
        <a:p>
          <a:r>
            <a:rPr lang="en-US" dirty="0" smtClean="0"/>
            <a:t>Disease management</a:t>
          </a:r>
          <a:endParaRPr lang="en-US" dirty="0"/>
        </a:p>
      </dgm:t>
    </dgm:pt>
    <dgm:pt modelId="{9C03CD16-A147-43DC-ADEE-5840B151EC05}" type="parTrans" cxnId="{D815C059-5CBE-41FE-81D4-7BCDA7E53B86}">
      <dgm:prSet/>
      <dgm:spPr/>
      <dgm:t>
        <a:bodyPr/>
        <a:lstStyle/>
        <a:p>
          <a:endParaRPr lang="en-US"/>
        </a:p>
      </dgm:t>
    </dgm:pt>
    <dgm:pt modelId="{D3ED3018-F890-484C-889A-C5617FA40FA8}" type="sibTrans" cxnId="{D815C059-5CBE-41FE-81D4-7BCDA7E53B86}">
      <dgm:prSet/>
      <dgm:spPr/>
      <dgm:t>
        <a:bodyPr/>
        <a:lstStyle/>
        <a:p>
          <a:endParaRPr lang="en-US"/>
        </a:p>
      </dgm:t>
    </dgm:pt>
    <dgm:pt modelId="{A38F3862-A5B9-4208-867C-0F1272EA0198}">
      <dgm:prSet phldrT="[Text]"/>
      <dgm:spPr/>
      <dgm:t>
        <a:bodyPr/>
        <a:lstStyle/>
        <a:p>
          <a:r>
            <a:rPr lang="en-US" dirty="0" smtClean="0"/>
            <a:t>Chronic care management</a:t>
          </a:r>
          <a:endParaRPr lang="en-US" dirty="0"/>
        </a:p>
      </dgm:t>
    </dgm:pt>
    <dgm:pt modelId="{80B0C9AD-3157-4CA7-B638-43496A465B80}" type="parTrans" cxnId="{8AD6CDB5-94D0-4A36-8DFD-70C393E5FC9C}">
      <dgm:prSet/>
      <dgm:spPr/>
      <dgm:t>
        <a:bodyPr/>
        <a:lstStyle/>
        <a:p>
          <a:endParaRPr lang="en-US"/>
        </a:p>
      </dgm:t>
    </dgm:pt>
    <dgm:pt modelId="{4772A2D2-ADBF-4C15-AA4E-5C803FB173B6}" type="sibTrans" cxnId="{8AD6CDB5-94D0-4A36-8DFD-70C393E5FC9C}">
      <dgm:prSet/>
      <dgm:spPr/>
      <dgm:t>
        <a:bodyPr/>
        <a:lstStyle/>
        <a:p>
          <a:endParaRPr lang="en-US"/>
        </a:p>
      </dgm:t>
    </dgm:pt>
    <dgm:pt modelId="{71F5E06D-3AE8-435C-B483-A218873C42E0}">
      <dgm:prSet phldrT="[Text]"/>
      <dgm:spPr/>
      <dgm:t>
        <a:bodyPr/>
        <a:lstStyle/>
        <a:p>
          <a:r>
            <a:rPr lang="en-US" dirty="0" smtClean="0"/>
            <a:t>Care coordination</a:t>
          </a:r>
          <a:endParaRPr lang="en-US" dirty="0"/>
        </a:p>
      </dgm:t>
    </dgm:pt>
    <dgm:pt modelId="{E1F6F753-3304-4D23-A29C-86AAEDD7CB99}" type="parTrans" cxnId="{F1589D02-49F0-4490-B889-A8426070D571}">
      <dgm:prSet/>
      <dgm:spPr/>
      <dgm:t>
        <a:bodyPr/>
        <a:lstStyle/>
        <a:p>
          <a:endParaRPr lang="en-US"/>
        </a:p>
      </dgm:t>
    </dgm:pt>
    <dgm:pt modelId="{0B7346E4-66D9-46A2-8AAE-42961F00B9A1}" type="sibTrans" cxnId="{F1589D02-49F0-4490-B889-A8426070D571}">
      <dgm:prSet/>
      <dgm:spPr/>
      <dgm:t>
        <a:bodyPr/>
        <a:lstStyle/>
        <a:p>
          <a:endParaRPr lang="en-US"/>
        </a:p>
      </dgm:t>
    </dgm:pt>
    <dgm:pt modelId="{466EC9C1-8D99-4EFC-8E27-ADB48801559F}" type="pres">
      <dgm:prSet presAssocID="{6C31465D-AFA6-4D5B-9FE4-743228C69D6E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977F2C-3D8E-4779-AAC4-160B3AF20099}" type="pres">
      <dgm:prSet presAssocID="{6C31465D-AFA6-4D5B-9FE4-743228C69D6E}" presName="arrow" presStyleLbl="bgShp" presStyleIdx="0" presStyleCnt="1" custScaleX="117061" custLinFactNeighborX="3196" custLinFactNeighborY="668"/>
      <dgm:spPr>
        <a:solidFill>
          <a:schemeClr val="accent1">
            <a:lumMod val="9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endParaRPr lang="en-US"/>
        </a:p>
      </dgm:t>
    </dgm:pt>
    <dgm:pt modelId="{C218B534-5EB5-4891-AC0D-568997211245}" type="pres">
      <dgm:prSet presAssocID="{6C31465D-AFA6-4D5B-9FE4-743228C69D6E}" presName="arrowDiagram5" presStyleCnt="0"/>
      <dgm:spPr/>
    </dgm:pt>
    <dgm:pt modelId="{C77D0D7A-C371-48BA-9A87-46C0F8E05D8D}" type="pres">
      <dgm:prSet presAssocID="{B1A798A5-6B79-4525-ABA4-3C5544881955}" presName="bullet5a" presStyleLbl="node1" presStyleIdx="0" presStyleCnt="5"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8265C447-DDAB-4654-8EF1-FD6A720E0107}" type="pres">
      <dgm:prSet presAssocID="{B1A798A5-6B79-4525-ABA4-3C5544881955}" presName="textBox5a" presStyleLbl="revTx" presStyleIdx="0" presStyleCnt="5" custLinFactNeighborX="14530" custLinFactNeighborY="-84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2262BE-57B6-49AD-B4C5-FDA88290E1F1}" type="pres">
      <dgm:prSet presAssocID="{88687737-1AFB-4642-81D4-0C4FDCF20735}" presName="bullet5b" presStyleLbl="node1" presStyleIdx="1" presStyleCnt="5"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DC8CC6A9-5B53-46EB-A7AB-70279FEEEDFB}" type="pres">
      <dgm:prSet presAssocID="{88687737-1AFB-4642-81D4-0C4FDCF20735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1943F5-D8FD-4429-AFC6-86C4C6DA9D83}" type="pres">
      <dgm:prSet presAssocID="{1F69950B-FFCE-4BA1-82D4-8F3E0B46FDA6}" presName="bullet5c" presStyleLbl="node1" presStyleIdx="2" presStyleCnt="5"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4D49D7B0-625C-4450-980C-3D6E1131AA4E}" type="pres">
      <dgm:prSet presAssocID="{1F69950B-FFCE-4BA1-82D4-8F3E0B46FDA6}" presName="textBox5c" presStyleLbl="revTx" presStyleIdx="2" presStyleCnt="5" custScaleY="842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97BA34-FF63-49BA-82D5-24B9D8759552}" type="pres">
      <dgm:prSet presAssocID="{A38F3862-A5B9-4208-867C-0F1272EA0198}" presName="bullet5d" presStyleLbl="node1" presStyleIdx="3" presStyleCnt="5"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821DFC36-FB44-4033-8E65-922B17C0F9CB}" type="pres">
      <dgm:prSet presAssocID="{A38F3862-A5B9-4208-867C-0F1272EA0198}" presName="textBox5d" presStyleLbl="revTx" presStyleIdx="3" presStyleCnt="5" custScaleY="854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52CDE-0E4F-4646-B0ED-777BC9832D69}" type="pres">
      <dgm:prSet presAssocID="{71F5E06D-3AE8-435C-B483-A218873C42E0}" presName="bullet5e" presStyleLbl="node1" presStyleIdx="4" presStyleCnt="5"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47338C1C-C1BE-4260-A115-C5DEA1540271}" type="pres">
      <dgm:prSet presAssocID="{71F5E06D-3AE8-435C-B483-A218873C42E0}" presName="textBox5e" presStyleLbl="revTx" presStyleIdx="4" presStyleCnt="5" custScaleY="833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589D02-49F0-4490-B889-A8426070D571}" srcId="{6C31465D-AFA6-4D5B-9FE4-743228C69D6E}" destId="{71F5E06D-3AE8-435C-B483-A218873C42E0}" srcOrd="4" destOrd="0" parTransId="{E1F6F753-3304-4D23-A29C-86AAEDD7CB99}" sibTransId="{0B7346E4-66D9-46A2-8AAE-42961F00B9A1}"/>
    <dgm:cxn modelId="{7737A982-A95A-421A-9ADA-F3AF4B7CC4E3}" srcId="{6C31465D-AFA6-4D5B-9FE4-743228C69D6E}" destId="{88687737-1AFB-4642-81D4-0C4FDCF20735}" srcOrd="1" destOrd="0" parTransId="{56198972-BD99-4C79-919F-8A4AEDE597B1}" sibTransId="{4F63B631-D70D-4C55-B5E1-A2D917034317}"/>
    <dgm:cxn modelId="{E7A53CFA-53D5-4115-99DD-8C4092AA281E}" type="presOf" srcId="{71F5E06D-3AE8-435C-B483-A218873C42E0}" destId="{47338C1C-C1BE-4260-A115-C5DEA1540271}" srcOrd="0" destOrd="0" presId="urn:microsoft.com/office/officeart/2005/8/layout/arrow2"/>
    <dgm:cxn modelId="{B5C7D79B-631C-4960-A84D-0D7DC19FCDF6}" type="presOf" srcId="{A38F3862-A5B9-4208-867C-0F1272EA0198}" destId="{821DFC36-FB44-4033-8E65-922B17C0F9CB}" srcOrd="0" destOrd="0" presId="urn:microsoft.com/office/officeart/2005/8/layout/arrow2"/>
    <dgm:cxn modelId="{1BB99914-DB65-4E80-A2C3-26EB0B5B605A}" type="presOf" srcId="{1F69950B-FFCE-4BA1-82D4-8F3E0B46FDA6}" destId="{4D49D7B0-625C-4450-980C-3D6E1131AA4E}" srcOrd="0" destOrd="0" presId="urn:microsoft.com/office/officeart/2005/8/layout/arrow2"/>
    <dgm:cxn modelId="{27AB2904-D47B-4AD1-9C0E-55F21F05FC45}" type="presOf" srcId="{B1A798A5-6B79-4525-ABA4-3C5544881955}" destId="{8265C447-DDAB-4654-8EF1-FD6A720E0107}" srcOrd="0" destOrd="0" presId="urn:microsoft.com/office/officeart/2005/8/layout/arrow2"/>
    <dgm:cxn modelId="{7545F6F3-04BD-47FD-BD63-5930ED717AC9}" type="presOf" srcId="{6C31465D-AFA6-4D5B-9FE4-743228C69D6E}" destId="{466EC9C1-8D99-4EFC-8E27-ADB48801559F}" srcOrd="0" destOrd="0" presId="urn:microsoft.com/office/officeart/2005/8/layout/arrow2"/>
    <dgm:cxn modelId="{D815C059-5CBE-41FE-81D4-7BCDA7E53B86}" srcId="{6C31465D-AFA6-4D5B-9FE4-743228C69D6E}" destId="{1F69950B-FFCE-4BA1-82D4-8F3E0B46FDA6}" srcOrd="2" destOrd="0" parTransId="{9C03CD16-A147-43DC-ADEE-5840B151EC05}" sibTransId="{D3ED3018-F890-484C-889A-C5617FA40FA8}"/>
    <dgm:cxn modelId="{8AD6CDB5-94D0-4A36-8DFD-70C393E5FC9C}" srcId="{6C31465D-AFA6-4D5B-9FE4-743228C69D6E}" destId="{A38F3862-A5B9-4208-867C-0F1272EA0198}" srcOrd="3" destOrd="0" parTransId="{80B0C9AD-3157-4CA7-B638-43496A465B80}" sibTransId="{4772A2D2-ADBF-4C15-AA4E-5C803FB173B6}"/>
    <dgm:cxn modelId="{92707E17-8C32-4C54-8473-3F5204F028FD}" srcId="{6C31465D-AFA6-4D5B-9FE4-743228C69D6E}" destId="{B1A798A5-6B79-4525-ABA4-3C5544881955}" srcOrd="0" destOrd="0" parTransId="{78197F36-45F6-4E1D-AC76-F59E1149C66D}" sibTransId="{45B49B71-2515-407F-870D-BFA75735119E}"/>
    <dgm:cxn modelId="{00F4CF27-4A08-4289-A8A3-66D061F37ECA}" type="presOf" srcId="{88687737-1AFB-4642-81D4-0C4FDCF20735}" destId="{DC8CC6A9-5B53-46EB-A7AB-70279FEEEDFB}" srcOrd="0" destOrd="0" presId="urn:microsoft.com/office/officeart/2005/8/layout/arrow2"/>
    <dgm:cxn modelId="{431676D9-07FD-465F-8D0F-8292A8FCFE0D}" type="presParOf" srcId="{466EC9C1-8D99-4EFC-8E27-ADB48801559F}" destId="{4A977F2C-3D8E-4779-AAC4-160B3AF20099}" srcOrd="0" destOrd="0" presId="urn:microsoft.com/office/officeart/2005/8/layout/arrow2"/>
    <dgm:cxn modelId="{FA156220-A291-4FD3-9582-78E4B38C8DDA}" type="presParOf" srcId="{466EC9C1-8D99-4EFC-8E27-ADB48801559F}" destId="{C218B534-5EB5-4891-AC0D-568997211245}" srcOrd="1" destOrd="0" presId="urn:microsoft.com/office/officeart/2005/8/layout/arrow2"/>
    <dgm:cxn modelId="{0B01BC21-6FC4-4307-8BF0-4BC4DD280704}" type="presParOf" srcId="{C218B534-5EB5-4891-AC0D-568997211245}" destId="{C77D0D7A-C371-48BA-9A87-46C0F8E05D8D}" srcOrd="0" destOrd="0" presId="urn:microsoft.com/office/officeart/2005/8/layout/arrow2"/>
    <dgm:cxn modelId="{059A1540-1989-4F90-94BB-E14A692A8FD3}" type="presParOf" srcId="{C218B534-5EB5-4891-AC0D-568997211245}" destId="{8265C447-DDAB-4654-8EF1-FD6A720E0107}" srcOrd="1" destOrd="0" presId="urn:microsoft.com/office/officeart/2005/8/layout/arrow2"/>
    <dgm:cxn modelId="{BF648596-0B6A-4107-9F70-02C42CDF32CC}" type="presParOf" srcId="{C218B534-5EB5-4891-AC0D-568997211245}" destId="{1B2262BE-57B6-49AD-B4C5-FDA88290E1F1}" srcOrd="2" destOrd="0" presId="urn:microsoft.com/office/officeart/2005/8/layout/arrow2"/>
    <dgm:cxn modelId="{64F49F18-C9D1-4B25-AD5E-E07D675DBDB3}" type="presParOf" srcId="{C218B534-5EB5-4891-AC0D-568997211245}" destId="{DC8CC6A9-5B53-46EB-A7AB-70279FEEEDFB}" srcOrd="3" destOrd="0" presId="urn:microsoft.com/office/officeart/2005/8/layout/arrow2"/>
    <dgm:cxn modelId="{E6FD4C5C-45D9-4251-89BE-C3322CA7728A}" type="presParOf" srcId="{C218B534-5EB5-4891-AC0D-568997211245}" destId="{8B1943F5-D8FD-4429-AFC6-86C4C6DA9D83}" srcOrd="4" destOrd="0" presId="urn:microsoft.com/office/officeart/2005/8/layout/arrow2"/>
    <dgm:cxn modelId="{D82C9BE2-F918-410D-853C-C83BF4B23BB2}" type="presParOf" srcId="{C218B534-5EB5-4891-AC0D-568997211245}" destId="{4D49D7B0-625C-4450-980C-3D6E1131AA4E}" srcOrd="5" destOrd="0" presId="urn:microsoft.com/office/officeart/2005/8/layout/arrow2"/>
    <dgm:cxn modelId="{A81EC5E6-8107-462D-89D3-930AB0445568}" type="presParOf" srcId="{C218B534-5EB5-4891-AC0D-568997211245}" destId="{EC97BA34-FF63-49BA-82D5-24B9D8759552}" srcOrd="6" destOrd="0" presId="urn:microsoft.com/office/officeart/2005/8/layout/arrow2"/>
    <dgm:cxn modelId="{01C96E8D-945A-48D3-9D28-373120FA549A}" type="presParOf" srcId="{C218B534-5EB5-4891-AC0D-568997211245}" destId="{821DFC36-FB44-4033-8E65-922B17C0F9CB}" srcOrd="7" destOrd="0" presId="urn:microsoft.com/office/officeart/2005/8/layout/arrow2"/>
    <dgm:cxn modelId="{8B040825-BEB9-4936-A140-0E7979460E21}" type="presParOf" srcId="{C218B534-5EB5-4891-AC0D-568997211245}" destId="{C2B52CDE-0E4F-4646-B0ED-777BC9832D69}" srcOrd="8" destOrd="0" presId="urn:microsoft.com/office/officeart/2005/8/layout/arrow2"/>
    <dgm:cxn modelId="{82CB2803-B3A7-48A7-A9C2-6FC8D88C7A76}" type="presParOf" srcId="{C218B534-5EB5-4891-AC0D-568997211245}" destId="{47338C1C-C1BE-4260-A115-C5DEA1540271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C0E8A43-04C1-44B2-9C98-B0092E149DAC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6B1321-67A6-46C4-A019-F8AE572FA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46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08A56AD-4503-43EA-BCF0-0E2AA722AB19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B3EDF7C-ED35-4B46-97E3-748657476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86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DF7C-ED35-4B46-97E3-7486574767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70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DF7C-ED35-4B46-97E3-74865747673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64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DF7C-ED35-4B46-97E3-74865747673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1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DF7C-ED35-4B46-97E3-74865747673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396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DF7C-ED35-4B46-97E3-74865747673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97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DF7C-ED35-4B46-97E3-7486574767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71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DF7C-ED35-4B46-97E3-7486574767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35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DF7C-ED35-4B46-97E3-7486574767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93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 txBox="1">
            <a:spLocks noGrp="1" noChangeArrowheads="1"/>
          </p:cNvSpPr>
          <p:nvPr/>
        </p:nvSpPr>
        <p:spPr bwMode="auto">
          <a:xfrm>
            <a:off x="126277" y="181380"/>
            <a:ext cx="3036623" cy="462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250" tIns="0" rIns="19250" bIns="0"/>
          <a:lstStyle>
            <a:lvl1pPr defTabSz="8842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42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42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42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42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900" dirty="0"/>
              <a:t>System Leadership Conference—Fall 2010</a:t>
            </a:r>
          </a:p>
        </p:txBody>
      </p:sp>
      <p:sp>
        <p:nvSpPr>
          <p:cNvPr id="173059" name="Rectangle 3"/>
          <p:cNvSpPr txBox="1">
            <a:spLocks noGrp="1" noChangeArrowheads="1"/>
          </p:cNvSpPr>
          <p:nvPr/>
        </p:nvSpPr>
        <p:spPr bwMode="auto">
          <a:xfrm>
            <a:off x="3772961" y="182918"/>
            <a:ext cx="3035102" cy="462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250" tIns="0" rIns="19250" bIns="0"/>
          <a:lstStyle>
            <a:lvl1pPr defTabSz="8842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42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42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42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42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7DB0469A-2979-4497-8C29-999A9916C62A}" type="datetime9">
              <a:rPr lang="en-US" sz="900"/>
              <a:pPr algn="r"/>
              <a:t>7/8/2014 12:13:55 PM</a:t>
            </a:fld>
            <a:endParaRPr lang="en-US" sz="900" dirty="0"/>
          </a:p>
        </p:txBody>
      </p:sp>
      <p:sp>
        <p:nvSpPr>
          <p:cNvPr id="173060" name="Rectangle 7"/>
          <p:cNvSpPr txBox="1">
            <a:spLocks noGrp="1" noChangeArrowheads="1"/>
          </p:cNvSpPr>
          <p:nvPr/>
        </p:nvSpPr>
        <p:spPr bwMode="auto">
          <a:xfrm>
            <a:off x="3777527" y="8695396"/>
            <a:ext cx="3036623" cy="462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250" tIns="0" rIns="19250" bIns="0" anchor="b"/>
          <a:lstStyle>
            <a:lvl1pPr defTabSz="8842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42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42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42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42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7FB5F3DB-73B0-450D-B5FA-D7E405CA8D96}" type="slidenum">
              <a:rPr lang="en-US" sz="900" i="1"/>
              <a:pPr algn="r"/>
              <a:t>11</a:t>
            </a:fld>
            <a:endParaRPr lang="en-US" sz="900" i="1" dirty="0"/>
          </a:p>
        </p:txBody>
      </p:sp>
      <p:sp>
        <p:nvSpPr>
          <p:cNvPr id="173061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62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636" y="4416103"/>
            <a:ext cx="5139134" cy="41839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257" tIns="44337" rIns="90257" bIns="44337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D5E3F7-1404-43F7-9A8D-598DDBDD9C0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DF7C-ED35-4B46-97E3-7486574767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7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DF7C-ED35-4B46-97E3-7486574767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17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DF7C-ED35-4B46-97E3-7486574767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06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DF7C-ED35-4B46-97E3-74865747673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14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9100" y="2220479"/>
            <a:ext cx="8365671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9100" y="3762955"/>
            <a:ext cx="837655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2057400"/>
          </a:xfrm>
          <a:prstGeom prst="rect">
            <a:avLst/>
          </a:prstGeom>
          <a:effectLst>
            <a:outerShdw blurRad="215900" dist="12700" dir="5400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63640"/>
            <a:ext cx="9144000" cy="594360"/>
          </a:xfrm>
          <a:prstGeom prst="rect">
            <a:avLst/>
          </a:prstGeom>
          <a:effectLst>
            <a:outerShdw blurRad="139700" dist="12700" dir="16200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7" y="699987"/>
            <a:ext cx="3657600" cy="8207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886450" y="6057900"/>
            <a:ext cx="2057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9D301B4-6E25-45D6-A253-06AD5D1448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23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75300" y="274638"/>
            <a:ext cx="1743075" cy="4937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74638"/>
            <a:ext cx="5080000" cy="4937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886450" y="6057900"/>
            <a:ext cx="2057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BBBEA7-B9B1-4820-9A79-081C9AB882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66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886450" y="6057900"/>
            <a:ext cx="2057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145A718-F52F-44FA-BDBF-0950DC4A3F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37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886450" y="6057900"/>
            <a:ext cx="2057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26D8DAC-E822-47EB-8395-220680AE35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85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3" y="1657350"/>
            <a:ext cx="3392487" cy="355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24300" y="1657350"/>
            <a:ext cx="3394075" cy="355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5886450" y="6057900"/>
            <a:ext cx="2057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6E60461-5E1A-4F20-BCDB-21F36B77D9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86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5886450" y="6057900"/>
            <a:ext cx="2057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20300CC-DCC6-4DF6-9863-5D317E5FA9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8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886450" y="6057900"/>
            <a:ext cx="2057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22AB13E-6646-4428-9D86-4D252061DA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5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5886450" y="6057900"/>
            <a:ext cx="2057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BC5C790-DAAB-4E09-BB6B-95C898E9E9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3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5886450" y="6057900"/>
            <a:ext cx="2057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E22BDB9-9A7B-4D37-B040-9281E87CBA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0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5886450" y="6057900"/>
            <a:ext cx="2057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C021D40-FB66-4572-864B-A45D5BA57E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0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274638"/>
            <a:ext cx="69151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3" y="1657350"/>
            <a:ext cx="6938962" cy="355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6004625"/>
            <a:ext cx="9144000" cy="822960"/>
          </a:xfrm>
          <a:prstGeom prst="rect">
            <a:avLst/>
          </a:prstGeom>
          <a:effectLst>
            <a:outerShdw blurRad="215900" dist="12700" dir="54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592083" y="6343650"/>
            <a:ext cx="2704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9376E"/>
                </a:solidFill>
                <a:latin typeface="Myriad Pro" pitchFamily="34" charset="0"/>
              </a:rPr>
              <a:t>Together We’re Stronger</a:t>
            </a:r>
            <a:endParaRPr lang="en-US" sz="1600" dirty="0">
              <a:solidFill>
                <a:srgbClr val="19376E"/>
              </a:solidFill>
              <a:latin typeface="Myriad Pro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572" y="6314174"/>
            <a:ext cx="1654629" cy="371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8D014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8D0148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8D0148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8D0148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8D0148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8D0148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8D0148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8D0148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8D0148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png"/><Relationship Id="rId4" Type="http://schemas.openxmlformats.org/officeDocument/2006/relationships/oleObject" Target="../embeddings/Microsoft_Excel_97-2003_Worksheet1.xls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00320" y="2170275"/>
            <a:ext cx="5192351" cy="1470025"/>
          </a:xfrm>
        </p:spPr>
        <p:txBody>
          <a:bodyPr/>
          <a:lstStyle/>
          <a:p>
            <a:r>
              <a:rPr lang="en-US" sz="4000" dirty="0" smtClean="0"/>
              <a:t>Beacon Health</a:t>
            </a:r>
            <a:br>
              <a:rPr lang="en-US" sz="4000" dirty="0" smtClean="0"/>
            </a:br>
            <a:r>
              <a:rPr lang="en-US" sz="4000" dirty="0" smtClean="0"/>
              <a:t>July 15, 2014</a:t>
            </a:r>
            <a:endParaRPr lang="en-US" sz="400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0" y="4029935"/>
            <a:ext cx="5088485" cy="1028954"/>
          </a:xfrm>
        </p:spPr>
        <p:txBody>
          <a:bodyPr/>
          <a:lstStyle/>
          <a:p>
            <a:pPr algn="l"/>
            <a:r>
              <a:rPr lang="en-US" sz="2400" b="1" dirty="0" smtClean="0"/>
              <a:t>Michael Donahue, VP of Network Development &amp; ACO Activities</a:t>
            </a:r>
          </a:p>
          <a:p>
            <a:pPr algn="l"/>
            <a:r>
              <a:rPr lang="en-US" sz="2400" b="1" dirty="0"/>
              <a:t>Iyad Sabbagh, MD</a:t>
            </a:r>
          </a:p>
          <a:p>
            <a:pPr algn="l"/>
            <a:r>
              <a:rPr lang="en-US" sz="2400" b="1" dirty="0"/>
              <a:t>Senior Medical </a:t>
            </a:r>
            <a:r>
              <a:rPr lang="en-US" sz="2400" b="1" dirty="0" smtClean="0"/>
              <a:t>Director, </a:t>
            </a:r>
            <a:r>
              <a:rPr lang="en-US" sz="2400" b="1" dirty="0"/>
              <a:t>ACO </a:t>
            </a:r>
            <a:r>
              <a:rPr lang="en-US" sz="2400" b="1" dirty="0" smtClean="0"/>
              <a:t>Activities</a:t>
            </a:r>
            <a:endParaRPr lang="en-US" sz="2400" dirty="0"/>
          </a:p>
          <a:p>
            <a:pPr algn="l"/>
            <a:endParaRPr lang="en-US" sz="2400" b="1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671" y="2679253"/>
            <a:ext cx="3599354" cy="252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74638"/>
            <a:ext cx="3048370" cy="5371560"/>
          </a:xfrm>
        </p:spPr>
        <p:txBody>
          <a:bodyPr/>
          <a:lstStyle/>
          <a:p>
            <a:r>
              <a:rPr lang="en-US" dirty="0" smtClean="0"/>
              <a:t>How are we sharing best practices?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507" y="98489"/>
            <a:ext cx="5303206" cy="560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359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2FE42E-4F20-4384-AC3F-69DD9F3AA9F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72643"/>
            <a:ext cx="8229600" cy="416083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defRPr/>
            </a:pPr>
            <a:endParaRPr lang="en-US" sz="1200" dirty="0" smtClean="0"/>
          </a:p>
          <a:p>
            <a:pPr marL="287338" lvl="1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sz="1800" dirty="0" smtClean="0"/>
              <a:t> </a:t>
            </a:r>
          </a:p>
          <a:p>
            <a:pPr marL="287338" lvl="1" eaLnBrk="1" hangingPunct="1">
              <a:lnSpc>
                <a:spcPct val="90000"/>
              </a:lnSpc>
              <a:defRPr/>
            </a:pPr>
            <a:endParaRPr lang="en-US" sz="1800" dirty="0" smtClean="0"/>
          </a:p>
          <a:p>
            <a:pPr marL="1588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   </a:t>
            </a:r>
            <a:endParaRPr lang="en-US" sz="1400" dirty="0" smtClean="0"/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550615" y="1"/>
            <a:ext cx="6750402" cy="555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146" name="Picture 2" descr="C:\Users\NSHAW1\AppData\Local\Microsoft\Windows\Temporary Internet Files\Content.Outlook\S1XD5M65\PFMH circle (2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23" b="17906"/>
          <a:stretch/>
        </p:blipFill>
        <p:spPr bwMode="auto">
          <a:xfrm>
            <a:off x="2329543" y="1033915"/>
            <a:ext cx="4624967" cy="483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37063" y="203202"/>
            <a:ext cx="84497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400" dirty="0" smtClean="0">
                <a:solidFill>
                  <a:srgbClr val="8D0148"/>
                </a:solidFill>
              </a:rPr>
              <a:t>Community-Based Care Model</a:t>
            </a:r>
            <a:endParaRPr lang="en-US" sz="4400" dirty="0">
              <a:solidFill>
                <a:srgbClr val="8D01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3173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PCP Team Based Care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125" y="2036498"/>
            <a:ext cx="3394075" cy="2262716"/>
          </a:xfrm>
        </p:spPr>
      </p:pic>
      <p:sp>
        <p:nvSpPr>
          <p:cNvPr id="4" name="Content Placeholder 3"/>
          <p:cNvSpPr txBox="1">
            <a:spLocks/>
          </p:cNvSpPr>
          <p:nvPr/>
        </p:nvSpPr>
        <p:spPr>
          <a:xfrm>
            <a:off x="459311" y="1338830"/>
            <a:ext cx="5240153" cy="42999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Practice redesign to ensure team based care.</a:t>
            </a:r>
          </a:p>
          <a:p>
            <a:r>
              <a:rPr lang="en-US" sz="3600" dirty="0" smtClean="0"/>
              <a:t>Goal to become provider of health and wellness to the community</a:t>
            </a:r>
          </a:p>
          <a:p>
            <a:r>
              <a:rPr lang="en-US" sz="3600" dirty="0" smtClean="0"/>
              <a:t>Ensure </a:t>
            </a:r>
            <a:r>
              <a:rPr lang="en-US" sz="3600" u="sng" dirty="0" smtClean="0"/>
              <a:t>ALL </a:t>
            </a:r>
            <a:r>
              <a:rPr lang="en-US" sz="3600" dirty="0" smtClean="0"/>
              <a:t>staff work toward new population health goals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4148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218" y="122238"/>
            <a:ext cx="7604414" cy="999980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sz="4000" dirty="0" smtClean="0"/>
              <a:t>Population Health is a mind set</a:t>
            </a:r>
            <a:endParaRPr lang="en-US" sz="40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909204"/>
            <a:ext cx="4253345" cy="493741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The more I do, the better I am.</a:t>
            </a:r>
          </a:p>
          <a:p>
            <a:pPr marL="514350" indent="-514350">
              <a:buFont typeface="+mj-lt"/>
              <a:buAutoNum type="arabicPeriod"/>
            </a:pPr>
            <a:endParaRPr lang="en-US" sz="1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One patient at a time, please.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1800" dirty="0" smtClean="0"/>
              <a:t>I provide excellent care-how do I know?  Because I think so!</a:t>
            </a:r>
          </a:p>
          <a:p>
            <a:pPr marL="514350" indent="-514350">
              <a:buFont typeface="+mj-lt"/>
              <a:buAutoNum type="arabicPeriod" startAt="3"/>
            </a:pPr>
            <a:endParaRPr lang="en-US" sz="1800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US" sz="1800" dirty="0" smtClean="0"/>
              <a:t>When I see a patient, I’ll set the agenda.</a:t>
            </a:r>
            <a:endParaRPr lang="en-US" sz="1800" dirty="0"/>
          </a:p>
          <a:p>
            <a:pPr marL="514350" indent="-514350">
              <a:buFont typeface="+mj-lt"/>
              <a:buAutoNum type="arabicPeriod" startAt="3"/>
            </a:pPr>
            <a:r>
              <a:rPr lang="en-US" sz="1800" dirty="0" smtClean="0"/>
              <a:t>Come back several times a year, whether you need it or not.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1800" dirty="0" smtClean="0"/>
              <a:t>That is how I am going to do it because that’s how I was trained.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1800" dirty="0" smtClean="0"/>
              <a:t>“I hate cookbook medicine”!!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1800" dirty="0" smtClean="0"/>
              <a:t>Only primary care providers have to worry about ACO’s-they don’t really affect me.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383376" y="909204"/>
            <a:ext cx="4760624" cy="508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1800" kern="0" dirty="0" smtClean="0"/>
              <a:t>I still may have to do a lot, but let it be based on value.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kern="0" dirty="0" smtClean="0"/>
              <a:t>I have to think of my entire patient panel.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kern="0" dirty="0" smtClean="0"/>
              <a:t>The care I give is measured and compared to the care provided by others.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kern="0" dirty="0" smtClean="0"/>
              <a:t>Patients and consumers of health now set the agenda.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kern="0" dirty="0" smtClean="0"/>
              <a:t>Please come back when either you or I realize a </a:t>
            </a:r>
            <a:r>
              <a:rPr lang="en-US" sz="1800" u="sng" kern="0" dirty="0" smtClean="0"/>
              <a:t>need</a:t>
            </a:r>
            <a:r>
              <a:rPr lang="en-US" sz="1800" kern="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kern="0" dirty="0" smtClean="0"/>
              <a:t>I will do things based on best practices and protocols.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kern="0" dirty="0" smtClean="0"/>
              <a:t>“I love protocols”-I don’t forget things or make errors as much as in the past.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kern="0" dirty="0" smtClean="0"/>
              <a:t>We’re all in this together!</a:t>
            </a:r>
            <a:endParaRPr lang="en-US" sz="1800" kern="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195" y="0"/>
            <a:ext cx="7143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238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82" y="274637"/>
            <a:ext cx="8562109" cy="1314089"/>
          </a:xfrm>
        </p:spPr>
        <p:txBody>
          <a:bodyPr/>
          <a:lstStyle/>
          <a:p>
            <a:r>
              <a:rPr lang="en-US" dirty="0" smtClean="0"/>
              <a:t>Population segmentation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 </a:t>
            </a:r>
            <a:r>
              <a:rPr lang="en-US" sz="2000" dirty="0" smtClean="0"/>
              <a:t>EMHS                                                     Pioneer</a:t>
            </a: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448" y="1588727"/>
            <a:ext cx="4324607" cy="438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57" y="1939637"/>
            <a:ext cx="4194643" cy="3622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78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" y="1600200"/>
            <a:ext cx="9191626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Journey…..</a:t>
            </a:r>
            <a:endParaRPr lang="en-US" dirty="0"/>
          </a:p>
        </p:txBody>
      </p:sp>
      <p:pic>
        <p:nvPicPr>
          <p:cNvPr id="5127" name="Picture 7" descr="C:\Users\carsenault\AppData\Local\Microsoft\Windows\Temporary Internet Files\Content.IE5\WQZX3C2R\MC900437099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340" y="1898075"/>
            <a:ext cx="914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97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318" y="1514399"/>
            <a:ext cx="8174567" cy="2290762"/>
          </a:xfrm>
        </p:spPr>
        <p:txBody>
          <a:bodyPr/>
          <a:lstStyle/>
          <a:p>
            <a:r>
              <a:rPr lang="en-US" dirty="0" smtClean="0"/>
              <a:t>Beacon Health Care Coordination Program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89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8" y="0"/>
            <a:ext cx="7766751" cy="595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627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" y="274638"/>
            <a:ext cx="8662555" cy="1143000"/>
          </a:xfrm>
        </p:spPr>
        <p:txBody>
          <a:bodyPr/>
          <a:lstStyle/>
          <a:p>
            <a:r>
              <a:rPr lang="en-US" dirty="0" smtClean="0"/>
              <a:t>The Care coordination journey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6745986"/>
              </p:ext>
            </p:extLst>
          </p:nvPr>
        </p:nvGraphicFramePr>
        <p:xfrm>
          <a:off x="138545" y="1399310"/>
          <a:ext cx="8866910" cy="4405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30581" y="5398764"/>
            <a:ext cx="5347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1980              1990   	2000		2010	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994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74638"/>
            <a:ext cx="8801100" cy="1143000"/>
          </a:xfrm>
        </p:spPr>
        <p:txBody>
          <a:bodyPr/>
          <a:lstStyle/>
          <a:p>
            <a:r>
              <a:rPr lang="en-US" dirty="0" smtClean="0"/>
              <a:t>Nurse Care Coordinators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008" y="1385237"/>
            <a:ext cx="3394075" cy="2254273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580595"/>
            <a:ext cx="4676522" cy="355441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800" dirty="0" smtClean="0"/>
              <a:t>Chronic Disease </a:t>
            </a:r>
            <a:endParaRPr lang="en-US" sz="12800" dirty="0"/>
          </a:p>
          <a:p>
            <a:r>
              <a:rPr lang="en-US" sz="12800" dirty="0" smtClean="0"/>
              <a:t>Complex </a:t>
            </a:r>
            <a:r>
              <a:rPr lang="en-US" sz="12800" dirty="0"/>
              <a:t>P</a:t>
            </a:r>
            <a:r>
              <a:rPr lang="en-US" sz="12800" dirty="0" smtClean="0"/>
              <a:t>atients</a:t>
            </a:r>
          </a:p>
          <a:p>
            <a:r>
              <a:rPr lang="en-US" sz="12800" dirty="0" smtClean="0"/>
              <a:t>Education</a:t>
            </a:r>
          </a:p>
          <a:p>
            <a:r>
              <a:rPr lang="en-US" sz="12800" dirty="0" smtClean="0"/>
              <a:t>Embedded</a:t>
            </a:r>
          </a:p>
          <a:p>
            <a:r>
              <a:rPr lang="en-US" sz="12800" dirty="0" smtClean="0"/>
              <a:t>Community Resources </a:t>
            </a:r>
          </a:p>
          <a:p>
            <a:r>
              <a:rPr lang="en-US" sz="12800" dirty="0" smtClean="0"/>
              <a:t>Collaborative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43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161" y="93518"/>
            <a:ext cx="4786024" cy="6626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510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123" y="327904"/>
            <a:ext cx="8801100" cy="1143000"/>
          </a:xfrm>
        </p:spPr>
        <p:txBody>
          <a:bodyPr/>
          <a:lstStyle/>
          <a:p>
            <a:r>
              <a:rPr lang="en-US" dirty="0" smtClean="0"/>
              <a:t>Functions of Care Coordinator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146" y="1355509"/>
            <a:ext cx="8444991" cy="3554413"/>
          </a:xfrm>
        </p:spPr>
        <p:txBody>
          <a:bodyPr/>
          <a:lstStyle/>
          <a:p>
            <a:r>
              <a:rPr lang="en-US" dirty="0"/>
              <a:t>Transitions of care</a:t>
            </a:r>
          </a:p>
          <a:p>
            <a:r>
              <a:rPr lang="en-US" dirty="0" smtClean="0"/>
              <a:t>High-risk chronic disease management</a:t>
            </a:r>
            <a:endParaRPr lang="en-US" dirty="0"/>
          </a:p>
          <a:p>
            <a:r>
              <a:rPr lang="en-US" dirty="0"/>
              <a:t>Exacerbation management</a:t>
            </a:r>
          </a:p>
          <a:p>
            <a:r>
              <a:rPr lang="en-US" dirty="0"/>
              <a:t>Self management</a:t>
            </a:r>
          </a:p>
          <a:p>
            <a:r>
              <a:rPr lang="en-US" dirty="0"/>
              <a:t>Telephonic and/or device monitoring </a:t>
            </a:r>
          </a:p>
          <a:p>
            <a:r>
              <a:rPr lang="en-US" dirty="0"/>
              <a:t>Frequent follow up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70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74638"/>
            <a:ext cx="8683654" cy="1143000"/>
          </a:xfrm>
        </p:spPr>
        <p:txBody>
          <a:bodyPr/>
          <a:lstStyle/>
          <a:p>
            <a:r>
              <a:rPr lang="en-US" sz="4000" dirty="0" smtClean="0"/>
              <a:t>Transitions of Care Coordinators – </a:t>
            </a:r>
            <a:r>
              <a:rPr lang="en-US" sz="4000" i="1" dirty="0" smtClean="0"/>
              <a:t>Coordinating at Points of Care</a:t>
            </a:r>
            <a:endParaRPr lang="en-US" sz="4000" i="1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85" y="2312594"/>
            <a:ext cx="4077605" cy="270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74638"/>
            <a:ext cx="9221886" cy="1143000"/>
          </a:xfrm>
        </p:spPr>
        <p:txBody>
          <a:bodyPr/>
          <a:lstStyle/>
          <a:p>
            <a:r>
              <a:rPr lang="en-US" dirty="0" smtClean="0"/>
              <a:t>Pioneer Patients Feel </a:t>
            </a:r>
            <a:br>
              <a:rPr lang="en-US" dirty="0" smtClean="0"/>
            </a:br>
            <a:r>
              <a:rPr lang="en-US" dirty="0" smtClean="0"/>
              <a:t>the Difference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28599" y="1764883"/>
            <a:ext cx="4325646" cy="3517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 smtClean="0"/>
              <a:t>Hospital Readmissions down 13%</a:t>
            </a:r>
          </a:p>
          <a:p>
            <a:r>
              <a:rPr lang="en-US" sz="2800" kern="0" dirty="0" smtClean="0"/>
              <a:t>Nurse care coordination follow-up with 91% of patients </a:t>
            </a:r>
          </a:p>
          <a:p>
            <a:r>
              <a:rPr lang="en-US" sz="2800" kern="0" dirty="0" smtClean="0"/>
              <a:t>Patient satisfaction with provider 93%</a:t>
            </a:r>
            <a:r>
              <a:rPr lang="en-US" sz="2400" kern="0" dirty="0" smtClean="0"/>
              <a:t>	</a:t>
            </a:r>
          </a:p>
          <a:p>
            <a:pPr marL="0" indent="0">
              <a:buFontTx/>
              <a:buNone/>
            </a:pPr>
            <a:endParaRPr lang="en-US" sz="2400" kern="0" dirty="0" smtClean="0"/>
          </a:p>
          <a:p>
            <a:pPr marL="0" indent="0">
              <a:buFontTx/>
              <a:buNone/>
            </a:pPr>
            <a:endParaRPr lang="en-US" sz="2400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905000"/>
            <a:ext cx="3810106" cy="253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68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EMHS Employees Feel the Difference 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 bwMode="auto">
          <a:xfrm>
            <a:off x="1401650" y="2263805"/>
            <a:ext cx="484632" cy="97840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Down Arrow 5"/>
          <p:cNvSpPr/>
          <p:nvPr/>
        </p:nvSpPr>
        <p:spPr bwMode="auto">
          <a:xfrm>
            <a:off x="3046520" y="2263805"/>
            <a:ext cx="484632" cy="97840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41" y="1581421"/>
            <a:ext cx="7153841" cy="386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39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" y="274638"/>
            <a:ext cx="8513233" cy="1143000"/>
          </a:xfrm>
        </p:spPr>
        <p:txBody>
          <a:bodyPr/>
          <a:lstStyle/>
          <a:p>
            <a:r>
              <a:rPr lang="en-US" altLang="en-US" sz="2400" b="1" dirty="0">
                <a:latin typeface="Arial" charset="0"/>
              </a:rPr>
              <a:t>Medical Surgical Admissions have decreased 40%</a:t>
            </a:r>
            <a:br>
              <a:rPr lang="en-US" altLang="en-US" sz="2400" b="1" dirty="0">
                <a:latin typeface="Arial" charset="0"/>
              </a:rPr>
            </a:br>
            <a:r>
              <a:rPr lang="en-US" altLang="en-US" sz="2400" b="1" dirty="0">
                <a:latin typeface="Arial" charset="0"/>
              </a:rPr>
              <a:t>Readmissions have decreased 57%</a:t>
            </a:r>
            <a:r>
              <a:rPr lang="en-US" altLang="en-US" b="1" dirty="0">
                <a:latin typeface="Arial" charset="0"/>
              </a:rPr>
              <a:t/>
            </a:r>
            <a:br>
              <a:rPr lang="en-US" altLang="en-US" b="1" dirty="0">
                <a:latin typeface="Arial" charset="0"/>
              </a:rPr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90250" y="1657350"/>
          <a:ext cx="6517287" cy="355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r:id="rId4" imgW="7992549" imgH="4359018" progId="Excel.Chart.8">
                  <p:embed/>
                </p:oleObj>
              </mc:Choice>
              <mc:Fallback>
                <p:oleObj r:id="rId4" imgW="7992549" imgH="4359018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250" y="1657350"/>
                        <a:ext cx="6517287" cy="355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03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74425" y="-1124307"/>
            <a:ext cx="5638801" cy="829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63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Technology: EMR and Claims data.</a:t>
            </a:r>
          </a:p>
          <a:p>
            <a:r>
              <a:rPr lang="en-US" dirty="0" smtClean="0"/>
              <a:t>Practice readiness: PCMH involvement. </a:t>
            </a:r>
          </a:p>
          <a:p>
            <a:r>
              <a:rPr lang="en-US" dirty="0" smtClean="0"/>
              <a:t>Care Coordination: Lack of standardization.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9882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5" name="Picture 2" descr="\\me.emh.org\userdata\EMMCHussonInternalMedicine\msins2\My Documents\My Pictures\Pict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791" y="498763"/>
            <a:ext cx="4719664" cy="524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687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74638"/>
            <a:ext cx="8717210" cy="1143000"/>
          </a:xfrm>
        </p:spPr>
        <p:txBody>
          <a:bodyPr/>
          <a:lstStyle/>
          <a:p>
            <a:r>
              <a:rPr lang="en-US" dirty="0" smtClean="0"/>
              <a:t>Beacon Health by the Numbers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0568" y="1394422"/>
            <a:ext cx="8913432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8D0148"/>
                </a:solidFill>
              </a:rPr>
              <a:t>22,000</a:t>
            </a:r>
            <a:r>
              <a:rPr lang="en-US" dirty="0" smtClean="0"/>
              <a:t> </a:t>
            </a:r>
            <a:r>
              <a:rPr lang="en-US" sz="2800" dirty="0" smtClean="0"/>
              <a:t>Medicare Patients</a:t>
            </a:r>
          </a:p>
          <a:p>
            <a:r>
              <a:rPr lang="en-US" dirty="0" smtClean="0">
                <a:solidFill>
                  <a:srgbClr val="8D0148"/>
                </a:solidFill>
              </a:rPr>
              <a:t>12,000</a:t>
            </a:r>
            <a:r>
              <a:rPr lang="en-US" dirty="0" smtClean="0"/>
              <a:t> </a:t>
            </a:r>
            <a:r>
              <a:rPr lang="en-US" sz="2800" dirty="0" smtClean="0"/>
              <a:t>EMHS employees and their families</a:t>
            </a:r>
          </a:p>
          <a:p>
            <a:r>
              <a:rPr lang="en-US" dirty="0" smtClean="0">
                <a:solidFill>
                  <a:srgbClr val="8D0148"/>
                </a:solidFill>
              </a:rPr>
              <a:t>13,000</a:t>
            </a:r>
            <a:r>
              <a:rPr lang="en-US" dirty="0" smtClean="0"/>
              <a:t> </a:t>
            </a:r>
            <a:r>
              <a:rPr lang="en-US" sz="2800" dirty="0" smtClean="0"/>
              <a:t>Friends &amp; neighbors </a:t>
            </a:r>
          </a:p>
          <a:p>
            <a:r>
              <a:rPr lang="en-US" dirty="0" smtClean="0">
                <a:solidFill>
                  <a:srgbClr val="8D0148"/>
                </a:solidFill>
              </a:rPr>
              <a:t>1,100</a:t>
            </a:r>
            <a:r>
              <a:rPr lang="en-US" dirty="0" smtClean="0"/>
              <a:t> </a:t>
            </a:r>
            <a:r>
              <a:rPr lang="en-US" sz="2800" dirty="0" err="1" smtClean="0"/>
              <a:t>MaineCare</a:t>
            </a:r>
            <a:r>
              <a:rPr lang="en-US" sz="2800" dirty="0" smtClean="0"/>
              <a:t> Patients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dirty="0" smtClean="0"/>
              <a:t>Negotiations underway to grow our population another </a:t>
            </a:r>
            <a:r>
              <a:rPr lang="en-US" dirty="0" smtClean="0">
                <a:solidFill>
                  <a:srgbClr val="8D0148"/>
                </a:solidFill>
              </a:rPr>
              <a:t>60,000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805" y="1144650"/>
            <a:ext cx="6915150" cy="1143000"/>
          </a:xfrm>
        </p:spPr>
        <p:txBody>
          <a:bodyPr/>
          <a:lstStyle/>
          <a:p>
            <a:pPr algn="ctr"/>
            <a:r>
              <a:rPr lang="en-US" dirty="0" smtClean="0"/>
              <a:t>Why Pioneer?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611" y="2484915"/>
            <a:ext cx="2996722" cy="235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262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313" y="318924"/>
            <a:ext cx="7980219" cy="893618"/>
          </a:xfrm>
        </p:spPr>
        <p:txBody>
          <a:bodyPr/>
          <a:lstStyle/>
          <a:p>
            <a:r>
              <a:rPr lang="en-US" sz="4000" dirty="0" smtClean="0"/>
              <a:t>Building a Statewide Network</a:t>
            </a:r>
            <a:endParaRPr lang="en-US" sz="40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1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</p:txBody>
      </p:sp>
      <p:pic>
        <p:nvPicPr>
          <p:cNvPr id="3074" name="Picture 2" descr="C:\Users\carsenault\AppData\Local\Microsoft\Windows\Temporary Internet Files\Content.IE5\I37B0JT3\MC9004367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848" y="2012798"/>
            <a:ext cx="2500651" cy="136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72623" y="765733"/>
            <a:ext cx="8229600" cy="454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Arial" charset="0"/>
              </a:rPr>
              <a:t> 		        </a:t>
            </a:r>
            <a:r>
              <a:rPr lang="en-US" sz="1800" b="1" dirty="0">
                <a:solidFill>
                  <a:srgbClr val="000000"/>
                </a:solidFill>
                <a:latin typeface="Arial" charset="0"/>
              </a:rPr>
              <a:t>	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1301029"/>
            <a:ext cx="5244682" cy="4164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21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1393794"/>
            <a:ext cx="8196551" cy="4527612"/>
          </a:xfrm>
        </p:spPr>
        <p:txBody>
          <a:bodyPr/>
          <a:lstStyle/>
          <a:p>
            <a:r>
              <a:rPr lang="en-US" dirty="0" smtClean="0"/>
              <a:t>Multidisciplinary team: </a:t>
            </a:r>
            <a:r>
              <a:rPr lang="en-US" dirty="0"/>
              <a:t>Patient </a:t>
            </a:r>
            <a:r>
              <a:rPr lang="en-US" dirty="0" smtClean="0"/>
              <a:t>representative, Physicians, Care Coordinators, Quality Nurses, Home Health, CCT, SNF, Pharmacy, hospital and practice administrators, IT, project management, wellness coordinators.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925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964" y="129165"/>
            <a:ext cx="7905750" cy="1143000"/>
          </a:xfrm>
        </p:spPr>
        <p:txBody>
          <a:bodyPr/>
          <a:lstStyle/>
          <a:p>
            <a:r>
              <a:rPr lang="en-US" sz="4400" dirty="0" smtClean="0"/>
              <a:t>Sub teams and work groups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1510145"/>
            <a:ext cx="6938962" cy="360218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Pharmacy</a:t>
            </a:r>
          </a:p>
          <a:p>
            <a:r>
              <a:rPr lang="en-US" sz="2400" dirty="0" smtClean="0"/>
              <a:t>Adherence</a:t>
            </a:r>
          </a:p>
          <a:p>
            <a:r>
              <a:rPr lang="en-US" sz="2400" dirty="0" smtClean="0"/>
              <a:t>Brand/Generic</a:t>
            </a:r>
          </a:p>
          <a:p>
            <a:r>
              <a:rPr lang="en-US" sz="2400" dirty="0" smtClean="0"/>
              <a:t>Injectable</a:t>
            </a:r>
          </a:p>
          <a:p>
            <a:pPr marL="0" indent="0">
              <a:buNone/>
            </a:pPr>
            <a:endParaRPr lang="en-US" sz="2400" dirty="0" smtClean="0">
              <a:solidFill>
                <a:srgbClr val="8D0148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8D0148"/>
                </a:solidFill>
              </a:rPr>
              <a:t>Clinical Standards</a:t>
            </a:r>
          </a:p>
          <a:p>
            <a:pPr lvl="0"/>
            <a:r>
              <a:rPr lang="en-US" sz="2400" dirty="0">
                <a:solidFill>
                  <a:srgbClr val="000000"/>
                </a:solidFill>
              </a:rPr>
              <a:t>Prevention Standards</a:t>
            </a:r>
          </a:p>
          <a:p>
            <a:pPr lvl="0"/>
            <a:r>
              <a:rPr lang="en-US" sz="2400" dirty="0">
                <a:solidFill>
                  <a:srgbClr val="000000"/>
                </a:solidFill>
              </a:rPr>
              <a:t>Chronic Disease Standards</a:t>
            </a:r>
          </a:p>
          <a:p>
            <a:pPr lvl="0"/>
            <a:r>
              <a:rPr lang="en-US" sz="2400" dirty="0">
                <a:solidFill>
                  <a:srgbClr val="000000"/>
                </a:solidFill>
              </a:rPr>
              <a:t>Specialty </a:t>
            </a:r>
            <a:r>
              <a:rPr lang="en-US" sz="2400" dirty="0" smtClean="0">
                <a:solidFill>
                  <a:srgbClr val="000000"/>
                </a:solidFill>
              </a:rPr>
              <a:t>Standards</a:t>
            </a:r>
            <a:endParaRPr lang="en-US" sz="2400" dirty="0" smtClean="0">
              <a:solidFill>
                <a:srgbClr val="8D0148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8D0148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4036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527" y="160338"/>
            <a:ext cx="6915150" cy="1143000"/>
          </a:xfrm>
        </p:spPr>
        <p:txBody>
          <a:bodyPr/>
          <a:lstStyle/>
          <a:p>
            <a:r>
              <a:rPr lang="en-US" sz="2800" dirty="0" smtClean="0"/>
              <a:t>Post Acute Care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5995" y="1033895"/>
            <a:ext cx="8515205" cy="4660323"/>
          </a:xfrm>
        </p:spPr>
        <p:txBody>
          <a:bodyPr/>
          <a:lstStyle/>
          <a:p>
            <a:r>
              <a:rPr lang="en-US" sz="2400" dirty="0" smtClean="0"/>
              <a:t>Quality and utilization dashboard</a:t>
            </a:r>
          </a:p>
          <a:p>
            <a:r>
              <a:rPr lang="en-US" sz="2400" dirty="0" smtClean="0"/>
              <a:t>SNF 3-Night waiver (screening, monitoring and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transition management)</a:t>
            </a:r>
          </a:p>
          <a:p>
            <a:r>
              <a:rPr lang="en-US" sz="2400" dirty="0" smtClean="0"/>
              <a:t>Home health and hospice management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Care Management</a:t>
            </a:r>
          </a:p>
          <a:p>
            <a:r>
              <a:rPr lang="en-US" sz="2800" dirty="0" smtClean="0"/>
              <a:t>Complex care coordination</a:t>
            </a:r>
          </a:p>
          <a:p>
            <a:r>
              <a:rPr lang="en-US" sz="2800" dirty="0" smtClean="0"/>
              <a:t>Disease management </a:t>
            </a:r>
          </a:p>
          <a:p>
            <a:r>
              <a:rPr lang="en-US" sz="2800" dirty="0" smtClean="0"/>
              <a:t>Transition of care management.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52468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619" y="212292"/>
            <a:ext cx="6915150" cy="1143000"/>
          </a:xfrm>
        </p:spPr>
        <p:txBody>
          <a:bodyPr/>
          <a:lstStyle/>
          <a:p>
            <a:r>
              <a:rPr lang="en-US" sz="2800" dirty="0" smtClean="0"/>
              <a:t>Utilization Review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522" y="1106633"/>
            <a:ext cx="6938962" cy="4961658"/>
          </a:xfrm>
        </p:spPr>
        <p:txBody>
          <a:bodyPr/>
          <a:lstStyle/>
          <a:p>
            <a:r>
              <a:rPr lang="en-US" sz="2400" dirty="0" smtClean="0"/>
              <a:t>Lab Utilization Review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High frequency lab utilization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High cost lab utilization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Cost of lab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Clinical protoco</a:t>
            </a:r>
            <a:r>
              <a:rPr lang="en-US" dirty="0" smtClean="0"/>
              <a:t>l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Outpatient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Inpatient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26306" y="3360738"/>
            <a:ext cx="69151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8D014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8D0148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8D0148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8D0148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8D0148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8D0148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8D0148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8D0148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8D0148"/>
                </a:solidFill>
                <a:latin typeface="Arial" charset="0"/>
              </a:defRPr>
            </a:lvl9pPr>
          </a:lstStyle>
          <a:p>
            <a:r>
              <a:rPr lang="en-US" sz="2800" kern="0" dirty="0" smtClean="0"/>
              <a:t>Quality Review Committee</a:t>
            </a:r>
          </a:p>
        </p:txBody>
      </p:sp>
    </p:spTree>
    <p:extLst>
      <p:ext uri="{BB962C8B-B14F-4D97-AF65-F5344CB8AC3E}">
        <p14:creationId xmlns:p14="http://schemas.microsoft.com/office/powerpoint/2010/main" val="3626390936"/>
      </p:ext>
    </p:extLst>
  </p:cSld>
  <p:clrMapOvr>
    <a:masterClrMapping/>
  </p:clrMapOvr>
</p:sld>
</file>

<file path=ppt/theme/theme1.xml><?xml version="1.0" encoding="utf-8"?>
<a:theme xmlns:a="http://schemas.openxmlformats.org/drawingml/2006/main" name="Beacon-Health-light-powerpoint[1]">
  <a:themeElements>
    <a:clrScheme name="EMHS ppp blue and white sideba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MHS ppp blue and white sideb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MHS ppp blue and white sideba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HS ppp blue and white sideba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HS ppp blue and white sideba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HS ppp blue and white sideba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HS ppp blue and white sideba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HS ppp blue and white sideba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HS ppp blue and white sideba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HS ppp blue and white sideba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HS ppp blue and white sideba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HS ppp blue and white sideba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HS ppp blue and white sideba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HS ppp blue and white sideba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Beacon-Health-light-powerpoint[1]</Template>
  <TotalTime>1571</TotalTime>
  <Words>566</Words>
  <Application>Microsoft Office PowerPoint</Application>
  <PresentationFormat>On-screen Show (4:3)</PresentationFormat>
  <Paragraphs>133</Paragraphs>
  <Slides>27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Beacon-Health-light-powerpoint[1]</vt:lpstr>
      <vt:lpstr>Microsoft Excel Chart</vt:lpstr>
      <vt:lpstr>Beacon Health July 15, 2014</vt:lpstr>
      <vt:lpstr>PowerPoint Presentation</vt:lpstr>
      <vt:lpstr>Beacon Health by the Numbers</vt:lpstr>
      <vt:lpstr>Why Pioneer?</vt:lpstr>
      <vt:lpstr>Building a Statewide Network</vt:lpstr>
      <vt:lpstr>Population Health</vt:lpstr>
      <vt:lpstr>Sub teams and work groups</vt:lpstr>
      <vt:lpstr>Post Acute Care</vt:lpstr>
      <vt:lpstr>Utilization Review</vt:lpstr>
      <vt:lpstr>How are we sharing best practices?</vt:lpstr>
      <vt:lpstr>PowerPoint Presentation</vt:lpstr>
      <vt:lpstr>PCP Team Based Care</vt:lpstr>
      <vt:lpstr> Population Health is a mind set</vt:lpstr>
      <vt:lpstr>Population segmentation              EMHS                                                     Pioneer</vt:lpstr>
      <vt:lpstr>The Journey…..</vt:lpstr>
      <vt:lpstr>Beacon Health Care Coordination Program </vt:lpstr>
      <vt:lpstr>PowerPoint Presentation</vt:lpstr>
      <vt:lpstr>The Care coordination journey</vt:lpstr>
      <vt:lpstr>Nurse Care Coordinators</vt:lpstr>
      <vt:lpstr>Functions of Care Coordinator</vt:lpstr>
      <vt:lpstr>Transitions of Care Coordinators – Coordinating at Points of Care</vt:lpstr>
      <vt:lpstr>Pioneer Patients Feel  the Difference </vt:lpstr>
      <vt:lpstr>EMHS Employees Feel the Difference </vt:lpstr>
      <vt:lpstr>Medical Surgical Admissions have decreased 40% Readmissions have decreased 57% </vt:lpstr>
      <vt:lpstr>PowerPoint Presentation</vt:lpstr>
      <vt:lpstr>Lesson Learned</vt:lpstr>
      <vt:lpstr>Questions?</vt:lpstr>
    </vt:vector>
  </TitlesOfParts>
  <Company>Eastern Maine Healthcare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Abbott, Lanie</dc:creator>
  <cp:lastModifiedBy>Frank Johnson</cp:lastModifiedBy>
  <cp:revision>159</cp:revision>
  <cp:lastPrinted>2014-07-08T15:55:42Z</cp:lastPrinted>
  <dcterms:created xsi:type="dcterms:W3CDTF">2014-04-14T19:33:54Z</dcterms:created>
  <dcterms:modified xsi:type="dcterms:W3CDTF">2014-07-08T16:14:09Z</dcterms:modified>
</cp:coreProperties>
</file>